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Constanti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bold.fntdata"/><Relationship Id="rId11" Type="http://schemas.openxmlformats.org/officeDocument/2006/relationships/slide" Target="slides/slide6.xml"/><Relationship Id="rId22" Type="http://schemas.openxmlformats.org/officeDocument/2006/relationships/font" Target="fonts/Constantia-boldItalic.fntdata"/><Relationship Id="rId10" Type="http://schemas.openxmlformats.org/officeDocument/2006/relationships/slide" Target="slides/slide5.xml"/><Relationship Id="rId21" Type="http://schemas.openxmlformats.org/officeDocument/2006/relationships/font" Target="fonts/Constanti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nstanti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1400"/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12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13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93369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7305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65747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65747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1" name="Google Shape;91;p12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59080" lvl="1" marL="64008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10819" lvl="3" marL="118872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8439" lvl="4" marL="146304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13360" lvl="5" marL="173736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93039" lvl="6" marL="192024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87960" lvl="7" marL="219456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82879" lvl="8" marL="246888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2" name="Google Shape;92;p12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12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02894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02894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1400"/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1400"/>
              <a:buFont typeface="Calibri"/>
              <a:buNone/>
              <a:defRPr b="1" i="0" sz="5600" u="none" cap="none" strike="noStrik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315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946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94639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315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946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94639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51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935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ctrTitle"/>
          </p:nvPr>
        </p:nvSpPr>
        <p:spPr>
          <a:xfrm>
            <a:off x="0" y="450975"/>
            <a:ext cx="91440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</a:pPr>
            <a:r>
              <a:rPr b="1" i="0" lang="ru-RU" sz="3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МБОУ «Средняя общеобразовательная школа № 26» г. Новокузнецк</a:t>
            </a:r>
            <a:endParaRPr b="1" i="0" sz="3600" u="none" cap="none" strike="noStrik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045264"/>
            <a:ext cx="7452320" cy="481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type="title"/>
          </p:nvPr>
        </p:nvSpPr>
        <p:spPr>
          <a:xfrm>
            <a:off x="457200" y="4286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Сенсорная комната</a:t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107504" y="1844824"/>
            <a:ext cx="4896544" cy="44348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r>
              <a:rPr b="0" i="0" lang="ru-RU" sz="22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Сенсорная комната  используется для проведения психолого-педагогических коррекционно-развивающих занятий с учащимися, находящимися на этапе адаптации к школьному обучению (1 класс) или адаптирующимся к изменившимся условиям школьного обучения (5 класс) и демонстрирующих признаки первичной школьной дезадаптации в групповом режиме. С учащимися, имеющими диагноз СДВГ индивидуально.</a:t>
            </a:r>
            <a:endParaRPr b="0" i="0" sz="221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Сухой бассейн.png" id="203" name="Google Shape;203;p2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2556" y="2571744"/>
            <a:ext cx="4038600" cy="2690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457200" y="116632"/>
            <a:ext cx="8229600" cy="12961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Сенсорная комната</a:t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107504" y="1844824"/>
            <a:ext cx="2592288" cy="33123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44"/>
              <a:buFont typeface="Noto Sans Symbols"/>
              <a:buChar char="●"/>
            </a:pPr>
            <a:r>
              <a:rPr b="0" i="0" lang="ru-RU" sz="162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Положительная динамика по таким показателям как уровень тревожности, агрессивности, общего нервно-психического напряжения может объясняться целым комплексом причин, однако дети дают высокую субъективную оценку занятий проводимых с ними в сенсорной комнате. </a:t>
            </a:r>
            <a:endParaRPr b="0" i="0" sz="1625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200" y="1565175"/>
            <a:ext cx="5232825" cy="37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оборудования</a:t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p26"/>
          <p:cNvGrpSpPr/>
          <p:nvPr/>
        </p:nvGrpSpPr>
        <p:grpSpPr>
          <a:xfrm>
            <a:off x="457201" y="1935537"/>
            <a:ext cx="8229599" cy="4388688"/>
            <a:chOff x="1" y="373"/>
            <a:chExt cx="8229599" cy="4388688"/>
          </a:xfrm>
        </p:grpSpPr>
        <p:sp>
          <p:nvSpPr>
            <p:cNvPr id="217" name="Google Shape;217;p26"/>
            <p:cNvSpPr/>
            <p:nvPr/>
          </p:nvSpPr>
          <p:spPr>
            <a:xfrm rot="5400000">
              <a:off x="-238868" y="239242"/>
              <a:ext cx="1592456" cy="1114719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6"/>
            <p:cNvSpPr txBox="1"/>
            <p:nvPr/>
          </p:nvSpPr>
          <p:spPr>
            <a:xfrm>
              <a:off x="1" y="557734"/>
              <a:ext cx="1114719" cy="477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 rot="5400000">
              <a:off x="4154611" y="-3039517"/>
              <a:ext cx="1035096" cy="711488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6"/>
            <p:cNvSpPr txBox="1"/>
            <p:nvPr/>
          </p:nvSpPr>
          <p:spPr>
            <a:xfrm>
              <a:off x="1114720" y="50903"/>
              <a:ext cx="7064351" cy="934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27575" spcFirstLastPara="1" rIns="20300" wrap="square" tIns="203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nstantia"/>
                <a:buChar char="•"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Учебный процесс</a:t>
              </a:r>
              <a:endPara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 rot="5400000">
              <a:off x="-238868" y="1637358"/>
              <a:ext cx="1592456" cy="1114719"/>
            </a:xfrm>
            <a:prstGeom prst="chevron">
              <a:avLst>
                <a:gd fmla="val 50000" name="adj"/>
              </a:avLst>
            </a:prstGeom>
            <a:solidFill>
              <a:srgbClr val="05B6D8"/>
            </a:solidFill>
            <a:ln cap="flat" cmpd="sng" w="9525">
              <a:solidFill>
                <a:srgbClr val="05B6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6"/>
            <p:cNvSpPr txBox="1"/>
            <p:nvPr/>
          </p:nvSpPr>
          <p:spPr>
            <a:xfrm>
              <a:off x="1" y="1955850"/>
              <a:ext cx="1114719" cy="477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 rot="5400000">
              <a:off x="4154611" y="-1641401"/>
              <a:ext cx="1035096" cy="711488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5B6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6"/>
            <p:cNvSpPr txBox="1"/>
            <p:nvPr/>
          </p:nvSpPr>
          <p:spPr>
            <a:xfrm>
              <a:off x="1114720" y="1449019"/>
              <a:ext cx="7064351" cy="934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27575" spcFirstLastPara="1" rIns="20300" wrap="square" tIns="203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nstantia"/>
                <a:buChar char="•"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Внеурочная деятельность в рамках реализации ФГОС</a:t>
              </a:r>
              <a:endPara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 rot="5400000">
              <a:off x="-238868" y="3035474"/>
              <a:ext cx="1592456" cy="1114719"/>
            </a:xfrm>
            <a:prstGeom prst="chevron">
              <a:avLst>
                <a:gd fmla="val 50000" name="adj"/>
              </a:avLst>
            </a:prstGeom>
            <a:solidFill>
              <a:srgbClr val="0ACFD8"/>
            </a:solidFill>
            <a:ln cap="flat" cmpd="sng" w="9525">
              <a:solidFill>
                <a:srgbClr val="0ACF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 txBox="1"/>
            <p:nvPr/>
          </p:nvSpPr>
          <p:spPr>
            <a:xfrm>
              <a:off x="1" y="3353966"/>
              <a:ext cx="1114719" cy="477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 rot="5400000">
              <a:off x="4154611" y="-243285"/>
              <a:ext cx="1035096" cy="711488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ACF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 txBox="1"/>
            <p:nvPr/>
          </p:nvSpPr>
          <p:spPr>
            <a:xfrm>
              <a:off x="1114720" y="2847135"/>
              <a:ext cx="7064351" cy="934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27575" spcFirstLastPara="1" rIns="20300" wrap="square" tIns="203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nstantia"/>
                <a:buChar char="•"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Пункт проведения ГИА</a:t>
              </a:r>
              <a:endPara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1524000" y="1600199"/>
            <a:ext cx="6096000" cy="3657600"/>
            <a:chOff x="0" y="203199"/>
            <a:chExt cx="6096000" cy="3657600"/>
          </a:xfrm>
        </p:grpSpPr>
        <p:sp>
          <p:nvSpPr>
            <p:cNvPr id="234" name="Google Shape;234;p27"/>
            <p:cNvSpPr/>
            <p:nvPr/>
          </p:nvSpPr>
          <p:spPr>
            <a:xfrm>
              <a:off x="0" y="203199"/>
              <a:ext cx="6096000" cy="3657600"/>
            </a:xfrm>
            <a:prstGeom prst="rect">
              <a:avLst/>
            </a:prstGeom>
            <a:gradFill>
              <a:gsLst>
                <a:gs pos="0">
                  <a:srgbClr val="006DBA"/>
                </a:gs>
                <a:gs pos="68000">
                  <a:srgbClr val="5FB0E7"/>
                </a:gs>
                <a:gs pos="100000">
                  <a:srgbClr val="ADD5F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ctr" dir="5400000" dist="38100">
                <a:srgbClr val="003449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 txBox="1"/>
            <p:nvPr/>
          </p:nvSpPr>
          <p:spPr>
            <a:xfrm>
              <a:off x="0" y="203199"/>
              <a:ext cx="6096000" cy="3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5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Спасибо за внимание!</a:t>
              </a:r>
              <a:endParaRPr sz="65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2910" y="3571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Информационная справка</a:t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16"/>
          <p:cNvGrpSpPr/>
          <p:nvPr/>
        </p:nvGrpSpPr>
        <p:grpSpPr>
          <a:xfrm>
            <a:off x="501210" y="1574079"/>
            <a:ext cx="8498769" cy="4924287"/>
            <a:chOff x="1176" y="2467"/>
            <a:chExt cx="8498769" cy="4924287"/>
          </a:xfrm>
        </p:grpSpPr>
        <p:sp>
          <p:nvSpPr>
            <p:cNvPr id="118" name="Google Shape;118;p16"/>
            <p:cNvSpPr/>
            <p:nvPr/>
          </p:nvSpPr>
          <p:spPr>
            <a:xfrm rot="5400000">
              <a:off x="6189604" y="-1239956"/>
              <a:ext cx="949260" cy="367142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9DDF0">
                <a:alpha val="89803"/>
              </a:srgbClr>
            </a:solidFill>
            <a:ln cap="flat" cmpd="sng" w="25400">
              <a:solidFill>
                <a:srgbClr val="C9DDF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4828524" y="167463"/>
              <a:ext cx="3625083" cy="856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b="0" i="0" lang="ru-RU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904 чел.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176" y="2467"/>
              <a:ext cx="4827346" cy="1186575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59100" y="60391"/>
              <a:ext cx="4711498" cy="1070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Количество учащихся в ОУ</a:t>
              </a:r>
              <a:endPara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 rot="5400000">
              <a:off x="6189604" y="5947"/>
              <a:ext cx="949260" cy="367142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9DDF0">
                <a:alpha val="89803"/>
              </a:srgbClr>
            </a:solidFill>
            <a:ln cap="flat" cmpd="sng" w="25400">
              <a:solidFill>
                <a:srgbClr val="C9DDF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4828524" y="1413367"/>
              <a:ext cx="3625083" cy="856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b="0" i="0" lang="ru-RU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114 чел.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6" y="1248371"/>
              <a:ext cx="4827346" cy="1186575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59100" y="1306295"/>
              <a:ext cx="4711498" cy="1070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Количество учащихся с ОВЗ (по заключению ПМПК)</a:t>
              </a:r>
              <a:endPara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 rot="5400000">
              <a:off x="6189604" y="1251852"/>
              <a:ext cx="949260" cy="367142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9DDF0">
                <a:alpha val="89803"/>
              </a:srgbClr>
            </a:solidFill>
            <a:ln cap="flat" cmpd="sng" w="25400">
              <a:solidFill>
                <a:srgbClr val="C9DDF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4828524" y="2659272"/>
              <a:ext cx="3625083" cy="856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b="0" i="0" lang="ru-RU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 чел., из них 3 чел. – обучение на дому. 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176" y="2494275"/>
              <a:ext cx="4827346" cy="1186575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59100" y="2552199"/>
              <a:ext cx="4711498" cy="1070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Количество детей-инвалидов в ОУ</a:t>
              </a:r>
              <a:endPara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 rot="5400000">
              <a:off x="6189604" y="2497756"/>
              <a:ext cx="949260" cy="367142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9DDF0">
                <a:alpha val="89803"/>
              </a:srgbClr>
            </a:solidFill>
            <a:ln cap="flat" cmpd="sng" w="25400">
              <a:solidFill>
                <a:srgbClr val="C9DDF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4828524" y="3905176"/>
              <a:ext cx="3625083" cy="856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b="0" i="0" lang="ru-RU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54 чел.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76" y="3740179"/>
              <a:ext cx="4827346" cy="1186575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59100" y="3798103"/>
              <a:ext cx="4711498" cy="1070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102850" spcFirstLastPara="1" rIns="102850" wrap="square" tIns="5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Количество воспитанников детского дома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«Остров Надежды»</a:t>
              </a:r>
              <a:endParaRPr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Условия реализации программы «Доступная среда»</a:t>
            </a:r>
            <a:endParaRPr b="0" i="0" sz="45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7"/>
          <p:cNvGrpSpPr/>
          <p:nvPr/>
        </p:nvGrpSpPr>
        <p:grpSpPr>
          <a:xfrm>
            <a:off x="457200" y="1935163"/>
            <a:ext cx="8229599" cy="4389437"/>
            <a:chOff x="0" y="0"/>
            <a:chExt cx="8229599" cy="4389437"/>
          </a:xfrm>
        </p:grpSpPr>
        <p:sp>
          <p:nvSpPr>
            <p:cNvPr id="140" name="Google Shape;140;p17"/>
            <p:cNvSpPr/>
            <p:nvPr/>
          </p:nvSpPr>
          <p:spPr>
            <a:xfrm>
              <a:off x="0" y="0"/>
              <a:ext cx="4389437" cy="4389437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2194718" y="0"/>
              <a:ext cx="6034881" cy="438943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2194718" y="0"/>
              <a:ext cx="6034881" cy="1316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Кадровое обеспечение</a:t>
              </a: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768152" y="1316833"/>
              <a:ext cx="2853131" cy="2853131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05B6D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2194718" y="1316833"/>
              <a:ext cx="6034881" cy="285313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05B6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2194718" y="1316833"/>
              <a:ext cx="6034881" cy="1316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Психолого - педагогическое сопровождение детей с ОВЗ</a:t>
              </a:r>
              <a:endParaRPr b="1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1536303" y="2633663"/>
              <a:ext cx="1316829" cy="1316829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0ACFD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2194718" y="2633663"/>
              <a:ext cx="6034881" cy="131682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0ACF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7"/>
            <p:cNvSpPr txBox="1"/>
            <p:nvPr/>
          </p:nvSpPr>
          <p:spPr>
            <a:xfrm>
              <a:off x="2194718" y="2633663"/>
              <a:ext cx="6034881" cy="1316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Работа с родителями (законными представителями</a:t>
              </a:r>
              <a:r>
                <a:rPr lang="ru-RU" sz="24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)</a:t>
              </a:r>
              <a:endParaRPr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857224" y="14286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Кадровое обеспечение</a:t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214282" y="1500174"/>
            <a:ext cx="4786346" cy="45259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состав: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педагоги, имеющие специальную курсовую подготовку по коррекционной педагогике – 30 чел.,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педагог-психолог – 1 чел., 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логопед-дефектолог – 1 чел., 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социальный педагог.</a:t>
            </a:r>
            <a:endParaRPr/>
          </a:p>
          <a:p>
            <a:pPr indent="338500" lvl="0" marL="360000" marR="0" rtl="0" algn="just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b="0" i="1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педагогов прошли обучение по программе «Психолого - педагогическое сопровождение </a:t>
            </a:r>
            <a:r>
              <a:rPr b="1" i="1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инклюзивного</a:t>
            </a:r>
            <a:r>
              <a:rPr b="0" i="1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образования».</a:t>
            </a:r>
            <a:endParaRPr/>
          </a:p>
        </p:txBody>
      </p:sp>
      <p:pic>
        <p:nvPicPr>
          <p:cNvPr descr="DSC03170.JPG"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132" y="4143380"/>
            <a:ext cx="336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3177.JPG" id="156" name="Google Shape;15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2132" y="1409066"/>
            <a:ext cx="336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Логопедический кабинет</a:t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179512" y="1628800"/>
            <a:ext cx="5544616" cy="47261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b="0" i="0" lang="ru-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Направления коррекционной работы:</a:t>
            </a:r>
            <a:endParaRPr/>
          </a:p>
          <a:p>
            <a:pPr indent="-274320" lvl="0" marL="27432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b="0" i="0" lang="ru-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фонематического слуха;</a:t>
            </a:r>
            <a:endParaRPr/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b="0" i="0" lang="ru-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фразовой речи;</a:t>
            </a:r>
            <a:endParaRPr/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b="0" i="0" lang="ru-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и уточнение пространственно-временных представлений;</a:t>
            </a:r>
            <a:endParaRPr/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b="0" i="0" lang="ru-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и расширение объема внимания и памяти;</a:t>
            </a:r>
            <a:endParaRPr/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b="0" i="0" lang="ru-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мелкой моторики рук.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SC03228_.jpg"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0694" y="4143380"/>
            <a:ext cx="324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3227_.jpg" id="164" name="Google Shape;16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0694" y="1480480"/>
            <a:ext cx="324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Логопедический кабинет</a:t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_DSC03214.jpg" id="170" name="Google Shape;170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9718" y="4049462"/>
            <a:ext cx="396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3209_.jpg" id="171" name="Google Shape;17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9718" y="1285860"/>
            <a:ext cx="396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682" y="1430275"/>
            <a:ext cx="4543500" cy="500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428596" y="2857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Физическая культура (адаптивная)</a:t>
            </a:r>
            <a:endParaRPr b="0" i="0" sz="4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142844" y="1920085"/>
            <a:ext cx="4429156" cy="44348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Занятия по ЛФК посещают 38 учащихся.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координационных и кондиционных способностей;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приобщение к самостоятельным занятиям физическими упражнениями, подвижным играм, формам активного отдыха и досуга;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b="0" i="0" lang="ru-RU" sz="240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содействие развитию психических процессов в ходе двигательной деятельности.</a:t>
            </a:r>
            <a:endParaRPr/>
          </a:p>
          <a:p>
            <a:pPr indent="-129238" lvl="0" marL="27432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None/>
            </a:pPr>
            <a:r>
              <a:t/>
            </a:r>
            <a:endParaRPr b="0" i="0" sz="2405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0DSC03204.jpg" id="179" name="Google Shape;179;p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8" y="2428868"/>
            <a:ext cx="4280429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428596" y="1000108"/>
            <a:ext cx="8229600" cy="11327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Доступность информационного пространства</a:t>
            </a:r>
            <a:endParaRPr b="0" i="0" sz="45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SC03234.JPG" id="185" name="Google Shape;18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000" y="2668982"/>
            <a:ext cx="4320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3250.JPG" id="186" name="Google Shape;186;p2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2621886"/>
            <a:ext cx="4038600" cy="303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type="title"/>
          </p:nvPr>
        </p:nvSpPr>
        <p:spPr>
          <a:xfrm>
            <a:off x="500034" y="428604"/>
            <a:ext cx="8229600" cy="11327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ru-RU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Внеурочная деятельность</a:t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_20160415_092206.jpg" id="192" name="Google Shape;192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946" y="1920875"/>
            <a:ext cx="1827108" cy="4433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60415_092327.jpg" id="193" name="Google Shape;193;p2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1470" y="1893083"/>
            <a:ext cx="263250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60415_092356.jpg" id="194" name="Google Shape;19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7752" y="1893083"/>
            <a:ext cx="263250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60415_092710.jpg" id="195" name="Google Shape;19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5984" y="1893083"/>
            <a:ext cx="2786082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60415_092206.jpg" id="196" name="Google Shape;1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206" y="1893083"/>
            <a:ext cx="1928794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